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ta Buri Medium" panose="020B0600000101010101" charset="-127"/>
      <p:regular r:id="rId26"/>
    </p:embeddedFont>
    <p:embeddedFont>
      <p:font typeface="Arita Buri Medium Bold" panose="020B0600000101010101" charset="-127"/>
      <p:regular r:id="rId27"/>
    </p:embeddedFont>
    <p:embeddedFont>
      <p:font typeface="Source Han Sans KR Normal" panose="020B0600000101010101" charset="-127"/>
      <p:regular r:id="rId28"/>
    </p:embeddedFont>
    <p:embeddedFont>
      <p:font typeface="Source Han Sans KR Normal Bold" panose="020B0600000101010101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uu.tistory.com/130#%5B%EC%B0%B8%EA%B3%A0%5D%20HikariCP-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huu.tistory.com/130#%5B%EC%B0%B8%EA%B3%A0%5D%20HikariCP-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uu.tistory.com/130#%5B%EC%B0%B8%EA%B3%A0%5D%20HikariCP-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2013" y="3852603"/>
            <a:ext cx="1218397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Arita Buri Medium"/>
                <a:ea typeface="Arita Buri Medium"/>
                <a:cs typeface="Arita Buri Medium"/>
                <a:sym typeface="Arita Buri Medium"/>
              </a:rPr>
              <a:t>Connection Pool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6333" y="8453178"/>
            <a:ext cx="215164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이수현</a:t>
            </a:r>
          </a:p>
        </p:txBody>
      </p:sp>
      <p:sp>
        <p:nvSpPr>
          <p:cNvPr id="4" name="AutoShape 4"/>
          <p:cNvSpPr/>
          <p:nvPr/>
        </p:nvSpPr>
        <p:spPr>
          <a:xfrm>
            <a:off x="-493778" y="981075"/>
            <a:ext cx="19275556" cy="0"/>
          </a:xfrm>
          <a:prstGeom prst="line">
            <a:avLst/>
          </a:prstGeom>
          <a:ln w="47625" cap="rnd">
            <a:solidFill>
              <a:srgbClr val="D6D0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-493778" y="9258300"/>
            <a:ext cx="19275556" cy="0"/>
          </a:xfrm>
          <a:prstGeom prst="line">
            <a:avLst/>
          </a:prstGeom>
          <a:ln w="47625" cap="rnd">
            <a:solidFill>
              <a:srgbClr val="D6D0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5479501" y="8453178"/>
            <a:ext cx="215164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2024.08.25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Pool의 종류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47979" y="3263412"/>
            <a:ext cx="419204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commons-dbcp2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93806" y="5211370"/>
            <a:ext cx="430038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tomcat-jdbc Pool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76902" y="7159328"/>
            <a:ext cx="213419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HikariCP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53720" y="6505828"/>
            <a:ext cx="385708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>
                <a:solidFill>
                  <a:srgbClr val="202020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commons-dbcp2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9125" y="2356605"/>
            <a:ext cx="14809749" cy="6205011"/>
          </a:xfrm>
          <a:custGeom>
            <a:avLst/>
            <a:gdLst/>
            <a:ahLst/>
            <a:cxnLst/>
            <a:rect l="l" t="t" r="r" b="b"/>
            <a:pathLst>
              <a:path w="14809749" h="6205011">
                <a:moveTo>
                  <a:pt x="0" y="0"/>
                </a:moveTo>
                <a:lnTo>
                  <a:pt x="14809750" y="0"/>
                </a:lnTo>
                <a:lnTo>
                  <a:pt x="14809750" y="6205011"/>
                </a:lnTo>
                <a:lnTo>
                  <a:pt x="0" y="620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</a:t>
            </a:r>
            <a:r>
              <a:rPr lang="en-US" sz="5200" dirty="0" err="1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Pool의</a:t>
            </a: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 </a:t>
            </a:r>
            <a:r>
              <a:rPr lang="en-US" sz="5200" dirty="0" err="1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종류</a:t>
            </a: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 - HikariCP</a:t>
            </a:r>
            <a:endParaRPr lang="en-US" sz="5200" dirty="0">
              <a:solidFill>
                <a:srgbClr val="FFFFFF"/>
              </a:solidFill>
              <a:latin typeface="Arita Buri Medium Bold"/>
              <a:ea typeface="Arita Buri Medium Bold"/>
              <a:cs typeface="Arita Buri Medium Bold"/>
              <a:sym typeface="Arita Buri Medium Bold"/>
              <a:hlinkClick r:id="rId3" tooltip="https://shuu.tistory.com/130#%5B%EC%B0%B8%EA%B3%A0%5D%20HikariCP-1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2472" y="3861451"/>
            <a:ext cx="12923056" cy="2564098"/>
          </a:xfrm>
          <a:custGeom>
            <a:avLst/>
            <a:gdLst/>
            <a:ahLst/>
            <a:cxnLst/>
            <a:rect l="l" t="t" r="r" b="b"/>
            <a:pathLst>
              <a:path w="12923056" h="2564098">
                <a:moveTo>
                  <a:pt x="0" y="0"/>
                </a:moveTo>
                <a:lnTo>
                  <a:pt x="12923056" y="0"/>
                </a:lnTo>
                <a:lnTo>
                  <a:pt x="12923056" y="2564098"/>
                </a:lnTo>
                <a:lnTo>
                  <a:pt x="0" y="2564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</a:t>
            </a:r>
            <a:r>
              <a:rPr lang="en-US" sz="5200" dirty="0" err="1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Pool의</a:t>
            </a: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 </a:t>
            </a:r>
            <a:r>
              <a:rPr lang="en-US" sz="5200" dirty="0" err="1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종류</a:t>
            </a: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 - HikariCP</a:t>
            </a:r>
            <a:endParaRPr lang="en-US" sz="5200" dirty="0">
              <a:solidFill>
                <a:srgbClr val="FFFFFF"/>
              </a:solidFill>
              <a:latin typeface="Arita Buri Medium Bold"/>
              <a:ea typeface="Arita Buri Medium Bold"/>
              <a:cs typeface="Arita Buri Medium Bold"/>
              <a:sym typeface="Arita Buri Medium Bold"/>
              <a:hlinkClick r:id="rId3" tooltip="https://shuu.tistory.com/130#%5B%EC%B0%B8%EA%B3%A0%5D%20HikariCP-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8181" y="1833840"/>
            <a:ext cx="10951638" cy="7736846"/>
          </a:xfrm>
          <a:custGeom>
            <a:avLst/>
            <a:gdLst/>
            <a:ahLst/>
            <a:cxnLst/>
            <a:rect l="l" t="t" r="r" b="b"/>
            <a:pathLst>
              <a:path w="10951638" h="7736846">
                <a:moveTo>
                  <a:pt x="0" y="0"/>
                </a:moveTo>
                <a:lnTo>
                  <a:pt x="10951638" y="0"/>
                </a:lnTo>
                <a:lnTo>
                  <a:pt x="10951638" y="7736845"/>
                </a:lnTo>
                <a:lnTo>
                  <a:pt x="0" y="773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</a:t>
            </a:r>
            <a:r>
              <a:rPr lang="en-US" sz="5200" dirty="0" err="1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Pool의</a:t>
            </a: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 </a:t>
            </a:r>
            <a:r>
              <a:rPr lang="en-US" sz="5200" dirty="0" err="1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종류</a:t>
            </a:r>
            <a:r>
              <a:rPr lang="en-US" sz="5200" dirty="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 - HikariCP</a:t>
            </a:r>
            <a:endParaRPr lang="en-US" sz="5200" dirty="0">
              <a:solidFill>
                <a:srgbClr val="FFFFFF"/>
              </a:solidFill>
              <a:latin typeface="Arita Buri Medium Bold"/>
              <a:ea typeface="Arita Buri Medium Bold"/>
              <a:cs typeface="Arita Buri Medium Bold"/>
              <a:sym typeface="Arita Buri Medium Bold"/>
              <a:hlinkClick r:id="rId3" tooltip="https://shuu.tistory.com/130#%5B%EC%B0%B8%EA%B3%A0%5D%20HikariCP-1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3941" y="4374515"/>
            <a:ext cx="13160118" cy="158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Pool이 커지면 </a:t>
            </a:r>
          </a:p>
          <a:p>
            <a:pPr marL="0" lvl="0" indent="0"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성능은 무조건 좋아질까?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894" y="671830"/>
            <a:ext cx="16964211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Pool이 커지면 성능은 무조건 좋아질까?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7840" y="5353050"/>
            <a:ext cx="1401498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Connection Pool을 크게 설정 =&gt; 대기 시간 감소, 메모리 소모 증가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99277" y="3592839"/>
            <a:ext cx="943347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Connection Pool을 작게 설정 =&gt; 대기 시간 증가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522" y="4145894"/>
            <a:ext cx="1008295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Thread Pool 크기 &lt; Connection Pool 크기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03538" y="5221626"/>
            <a:ext cx="1168092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Thread Pool에서 트랜잭션을 처리하는 Thread가 사용하는 Connection 외에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남는 Connection은 실질적으로 메모리 공간만 차지하게 된다.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1894" y="671830"/>
            <a:ext cx="16964211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Pool이 커지면 성능은 무조건 좋아질까?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9029" y="4275109"/>
            <a:ext cx="1238994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Thread Pool 크기와 Connection Pool 모두 크기 증가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59594" y="5454361"/>
            <a:ext cx="91246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Thread 증가로 인해 더 많은 Context Switching이 발생한다.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1894" y="671830"/>
            <a:ext cx="16964211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Pool이 커지면 성능은 무조건 좋아질까?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081" y="671830"/>
            <a:ext cx="143392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Pool의 적절한 크기 계산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30060" y="4110581"/>
            <a:ext cx="1260979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connections = core_count * 2 + effective_spindle_count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6063" y="5299484"/>
            <a:ext cx="990921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core_count: 현재 사용하는 Cloud 서버 환경의 논리 Cpu 개수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081" y="671830"/>
            <a:ext cx="143392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Pool의 적절한 크기 계산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12933" y="2240322"/>
            <a:ext cx="13262134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connections = ((core_count * 2) + effective_spindle_count)</a:t>
            </a:r>
          </a:p>
        </p:txBody>
      </p:sp>
      <p:sp>
        <p:nvSpPr>
          <p:cNvPr id="4" name="Freeform 4"/>
          <p:cNvSpPr/>
          <p:nvPr/>
        </p:nvSpPr>
        <p:spPr>
          <a:xfrm>
            <a:off x="2318902" y="4242082"/>
            <a:ext cx="13650197" cy="4632794"/>
          </a:xfrm>
          <a:custGeom>
            <a:avLst/>
            <a:gdLst/>
            <a:ahLst/>
            <a:cxnLst/>
            <a:rect l="l" t="t" r="r" b="b"/>
            <a:pathLst>
              <a:path w="13650197" h="4632794">
                <a:moveTo>
                  <a:pt x="0" y="0"/>
                </a:moveTo>
                <a:lnTo>
                  <a:pt x="13650196" y="0"/>
                </a:lnTo>
                <a:lnTo>
                  <a:pt x="13650196" y="4632794"/>
                </a:lnTo>
                <a:lnTo>
                  <a:pt x="0" y="463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190647" y="3195995"/>
            <a:ext cx="11422142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spindle count: 기본적으로 DB 서버가 관리할 수 있는 동시 I/O 요청 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69642" y="3517582"/>
            <a:ext cx="12348716" cy="317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일반적으로 DB와 Client 사이의 Connection은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DE59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TCP/IP</a:t>
            </a:r>
            <a:r>
              <a:rPr lang="en-US" sz="35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기반의 소켓 연결로 이루어집니다. 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599">
              <a:solidFill>
                <a:srgbClr val="FFFFFF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DBMS는 특정 포트 번호를 Listen하며,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Client는 해당 포트 번호로 연결하여 요청과 응답을 주고받습니다.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Database Connection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9184" y="4928894"/>
            <a:ext cx="14269632" cy="4396081"/>
          </a:xfrm>
          <a:custGeom>
            <a:avLst/>
            <a:gdLst/>
            <a:ahLst/>
            <a:cxnLst/>
            <a:rect l="l" t="t" r="r" b="b"/>
            <a:pathLst>
              <a:path w="14269632" h="4396081">
                <a:moveTo>
                  <a:pt x="0" y="0"/>
                </a:moveTo>
                <a:lnTo>
                  <a:pt x="14269632" y="0"/>
                </a:lnTo>
                <a:lnTo>
                  <a:pt x="14269632" y="4396081"/>
                </a:lnTo>
                <a:lnTo>
                  <a:pt x="0" y="439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869055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실제 서비스에서 Connection Pool은 얼마나 영향을 미칠까?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1000" y="2124080"/>
            <a:ext cx="77660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Agora 서비스의 MySQL 서버: vCPU 2개와 SSD 1개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6174" y="2804779"/>
            <a:ext cx="12115651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connections = ((core_count * 2) + effective_spindle_count) = 2 * 2 + 1 = 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5349" y="7264338"/>
            <a:ext cx="3121223" cy="12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202020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TPS: 2200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202020"/>
                </a:solidFill>
                <a:latin typeface="Source Han Sans KR Normal Bold"/>
                <a:ea typeface="Source Han Sans KR Normal Bold"/>
                <a:cs typeface="Source Han Sans KR Normal Bold"/>
                <a:sym typeface="Source Han Sans KR Normal Bold"/>
              </a:rPr>
              <a:t>Latency: 210m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96614" y="4122389"/>
            <a:ext cx="389477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Connection Pool의 수: 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52451" y="3375429"/>
            <a:ext cx="6970446" cy="5755204"/>
          </a:xfrm>
          <a:custGeom>
            <a:avLst/>
            <a:gdLst/>
            <a:ahLst/>
            <a:cxnLst/>
            <a:rect l="l" t="t" r="r" b="b"/>
            <a:pathLst>
              <a:path w="6970446" h="5755204">
                <a:moveTo>
                  <a:pt x="0" y="0"/>
                </a:moveTo>
                <a:lnTo>
                  <a:pt x="6970447" y="0"/>
                </a:lnTo>
                <a:lnTo>
                  <a:pt x="6970447" y="5755205"/>
                </a:lnTo>
                <a:lnTo>
                  <a:pt x="0" y="575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990097" y="1884449"/>
            <a:ext cx="409515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MySQL 서버의 CPU 사용량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약 60%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2081" y="671830"/>
            <a:ext cx="1869055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실제 서비스에서 Connection Pool은 얼마나 영향을 미칠까?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592" y="3447607"/>
            <a:ext cx="12389724" cy="3799652"/>
          </a:xfrm>
          <a:custGeom>
            <a:avLst/>
            <a:gdLst/>
            <a:ahLst/>
            <a:cxnLst/>
            <a:rect l="l" t="t" r="r" b="b"/>
            <a:pathLst>
              <a:path w="12389724" h="3799652">
                <a:moveTo>
                  <a:pt x="0" y="0"/>
                </a:moveTo>
                <a:lnTo>
                  <a:pt x="12389725" y="0"/>
                </a:lnTo>
                <a:lnTo>
                  <a:pt x="12389725" y="3799652"/>
                </a:lnTo>
                <a:lnTo>
                  <a:pt x="0" y="3799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98878" y="2166177"/>
            <a:ext cx="40902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Connection Pool의 수: 10</a:t>
            </a:r>
          </a:p>
        </p:txBody>
      </p:sp>
      <p:sp>
        <p:nvSpPr>
          <p:cNvPr id="4" name="Freeform 4"/>
          <p:cNvSpPr/>
          <p:nvPr/>
        </p:nvSpPr>
        <p:spPr>
          <a:xfrm>
            <a:off x="11189122" y="2875723"/>
            <a:ext cx="6784597" cy="5784880"/>
          </a:xfrm>
          <a:custGeom>
            <a:avLst/>
            <a:gdLst/>
            <a:ahLst/>
            <a:cxnLst/>
            <a:rect l="l" t="t" r="r" b="b"/>
            <a:pathLst>
              <a:path w="6784597" h="5784880">
                <a:moveTo>
                  <a:pt x="0" y="0"/>
                </a:moveTo>
                <a:lnTo>
                  <a:pt x="6784597" y="0"/>
                </a:lnTo>
                <a:lnTo>
                  <a:pt x="6784597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32081" y="671830"/>
            <a:ext cx="1869055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실제 서비스에서 Connection Pool은 얼마나 영향을 미칠까?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87096" y="7489028"/>
            <a:ext cx="507301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TPS:  2600 (400 TPS </a:t>
            </a:r>
            <a:r>
              <a:rPr lang="en-US" sz="2999" dirty="0" err="1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증가</a:t>
            </a:r>
            <a:r>
              <a:rPr lang="en-US" sz="2999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)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Latency: 180ms  (40ms </a:t>
            </a:r>
            <a:r>
              <a:rPr lang="en-US" sz="2999" dirty="0" err="1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감소</a:t>
            </a:r>
            <a:r>
              <a:rPr lang="en-US" sz="2999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8035" y="8872220"/>
            <a:ext cx="543246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MySQL 서버의 CPU 사용량: 약 75%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0224" y="3232219"/>
            <a:ext cx="12387552" cy="3822561"/>
          </a:xfrm>
          <a:custGeom>
            <a:avLst/>
            <a:gdLst/>
            <a:ahLst/>
            <a:cxnLst/>
            <a:rect l="l" t="t" r="r" b="b"/>
            <a:pathLst>
              <a:path w="12387552" h="3822561">
                <a:moveTo>
                  <a:pt x="0" y="0"/>
                </a:moveTo>
                <a:lnTo>
                  <a:pt x="12387552" y="0"/>
                </a:lnTo>
                <a:lnTo>
                  <a:pt x="12387552" y="3822562"/>
                </a:lnTo>
                <a:lnTo>
                  <a:pt x="0" y="382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98878" y="2166177"/>
            <a:ext cx="40902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Connection Pool의 수: 50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2081" y="671830"/>
            <a:ext cx="1869055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실제 서비스에서 Connection Pool은 얼마나 영향을 미칠까?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FF2A540-9116-BD51-FF4A-1E4E3428CE86}"/>
              </a:ext>
            </a:extLst>
          </p:cNvPr>
          <p:cNvSpPr txBox="1"/>
          <p:nvPr/>
        </p:nvSpPr>
        <p:spPr>
          <a:xfrm>
            <a:off x="6629400" y="7377763"/>
            <a:ext cx="5073015" cy="104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TPS:  2600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Latency: 180ms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2013" y="4210050"/>
            <a:ext cx="12183974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Arita Buri Medium"/>
                <a:ea typeface="Arita Buri Medium"/>
                <a:cs typeface="Arita Buri Medium"/>
                <a:sym typeface="Arita Buri Medium"/>
              </a:rPr>
              <a:t>감사합니다</a:t>
            </a:r>
          </a:p>
        </p:txBody>
      </p:sp>
      <p:sp>
        <p:nvSpPr>
          <p:cNvPr id="3" name="AutoShape 3"/>
          <p:cNvSpPr/>
          <p:nvPr/>
        </p:nvSpPr>
        <p:spPr>
          <a:xfrm>
            <a:off x="-493778" y="981075"/>
            <a:ext cx="19275556" cy="0"/>
          </a:xfrm>
          <a:prstGeom prst="line">
            <a:avLst/>
          </a:prstGeom>
          <a:ln w="47625" cap="rnd">
            <a:solidFill>
              <a:srgbClr val="D6D0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-493778" y="9258300"/>
            <a:ext cx="19275556" cy="0"/>
          </a:xfrm>
          <a:prstGeom prst="line">
            <a:avLst/>
          </a:prstGeom>
          <a:ln w="47625" cap="rnd">
            <a:solidFill>
              <a:srgbClr val="D6D0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9121" y="3619817"/>
            <a:ext cx="1138975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데이터베이스 드라이버를 사용하여 데이터베이스 연결 열기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데이터를 읽고 쓰기 위해 TCP 소켓 열기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TCP 소켓을 사용하여 데이터 통신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데이터베이스 연결 닫기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TCP 소켓 닫기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Database Connection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48321" y="4047560"/>
            <a:ext cx="5913120" cy="333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Connecting: (3)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Sending query to server: (2)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Parsing query: (2)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Inserting row: (1)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Inserting index: (1)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Closing: (1)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03946" y="2561303"/>
            <a:ext cx="8480107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MySQL 8.0 기준 INSERT문을 수행하는 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Database Connection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8294" y="2323196"/>
            <a:ext cx="13431412" cy="6935104"/>
          </a:xfrm>
          <a:custGeom>
            <a:avLst/>
            <a:gdLst/>
            <a:ahLst/>
            <a:cxnLst/>
            <a:rect l="l" t="t" r="r" b="b"/>
            <a:pathLst>
              <a:path w="13431412" h="6935104">
                <a:moveTo>
                  <a:pt x="0" y="0"/>
                </a:moveTo>
                <a:lnTo>
                  <a:pt x="13431412" y="0"/>
                </a:lnTo>
                <a:lnTo>
                  <a:pt x="13431412" y="6935104"/>
                </a:lnTo>
                <a:lnTo>
                  <a:pt x="0" y="693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118" y="1984076"/>
            <a:ext cx="15195764" cy="7121824"/>
          </a:xfrm>
          <a:custGeom>
            <a:avLst/>
            <a:gdLst/>
            <a:ahLst/>
            <a:cxnLst/>
            <a:rect l="l" t="t" r="r" b="b"/>
            <a:pathLst>
              <a:path w="15195764" h="7121824">
                <a:moveTo>
                  <a:pt x="0" y="0"/>
                </a:moveTo>
                <a:lnTo>
                  <a:pt x="15195764" y="0"/>
                </a:lnTo>
                <a:lnTo>
                  <a:pt x="15195764" y="7121824"/>
                </a:lnTo>
                <a:lnTo>
                  <a:pt x="0" y="712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320324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 동작 방식 - Hikari CP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1063" y="2028868"/>
            <a:ext cx="14385874" cy="7482056"/>
          </a:xfrm>
          <a:custGeom>
            <a:avLst/>
            <a:gdLst/>
            <a:ahLst/>
            <a:cxnLst/>
            <a:rect l="l" t="t" r="r" b="b"/>
            <a:pathLst>
              <a:path w="14385874" h="7482056">
                <a:moveTo>
                  <a:pt x="0" y="0"/>
                </a:moveTo>
                <a:lnTo>
                  <a:pt x="14385874" y="0"/>
                </a:lnTo>
                <a:lnTo>
                  <a:pt x="14385874" y="7482056"/>
                </a:lnTo>
                <a:lnTo>
                  <a:pt x="0" y="748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320324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 동작 방식 - Hikari CP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3195" y="1849442"/>
            <a:ext cx="12961610" cy="7550749"/>
          </a:xfrm>
          <a:custGeom>
            <a:avLst/>
            <a:gdLst/>
            <a:ahLst/>
            <a:cxnLst/>
            <a:rect l="l" t="t" r="r" b="b"/>
            <a:pathLst>
              <a:path w="12961610" h="7550749">
                <a:moveTo>
                  <a:pt x="0" y="0"/>
                </a:moveTo>
                <a:lnTo>
                  <a:pt x="12961610" y="0"/>
                </a:lnTo>
                <a:lnTo>
                  <a:pt x="12961610" y="7550749"/>
                </a:lnTo>
                <a:lnTo>
                  <a:pt x="0" y="75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081" y="671830"/>
            <a:ext cx="1320324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 동작 방식 - Hikari CP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081" y="671830"/>
            <a:ext cx="1183248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>
                <a:solidFill>
                  <a:srgbClr val="FFFFFF"/>
                </a:solidFill>
                <a:latin typeface="Arita Buri Medium Bold"/>
                <a:ea typeface="Arita Buri Medium Bold"/>
                <a:cs typeface="Arita Buri Medium Bold"/>
                <a:sym typeface="Arita Buri Medium Bold"/>
              </a:rPr>
              <a:t>Connection Pool의 장점</a:t>
            </a:r>
          </a:p>
        </p:txBody>
      </p:sp>
      <p:sp>
        <p:nvSpPr>
          <p:cNvPr id="3" name="AutoShape 3"/>
          <p:cNvSpPr/>
          <p:nvPr/>
        </p:nvSpPr>
        <p:spPr>
          <a:xfrm>
            <a:off x="2449637" y="2704571"/>
            <a:ext cx="550882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755013" y="2704571"/>
            <a:ext cx="550882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2449637" y="6406147"/>
            <a:ext cx="550882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9755013" y="6372809"/>
            <a:ext cx="550882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449637" y="2956983"/>
            <a:ext cx="24070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빠른 DB 접속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9637" y="3790315"/>
            <a:ext cx="6021735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DB 접속 설정 객체를 미리 생성하여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메모리 상에 등록함으로써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불필요한 커넥션 생성 및 삭제 작업을 제거함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5013" y="2956983"/>
            <a:ext cx="17097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자원 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5013" y="3896641"/>
            <a:ext cx="571797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DB Connection 수를 제한할 수 있어서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과도한 접속으로 인한 서버 자원 고갈 방지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9637" y="6686953"/>
            <a:ext cx="262509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유지 보수 용이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9637" y="7568781"/>
            <a:ext cx="6541712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DB 접속 모듈을 공통화하여 DB 서버의 환경이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바뀔 경우 쉬운 유지 보수가 가능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55013" y="6686953"/>
            <a:ext cx="17097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성능 향상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55013" y="7568781"/>
            <a:ext cx="608335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연결이 끝난 Connection을 재사용함으로써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새로 객체를 만드는 비용을 줄일 수 있음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531</Words>
  <Application>Microsoft Office PowerPoint</Application>
  <PresentationFormat>Custom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Source Han Sans KR Normal</vt:lpstr>
      <vt:lpstr>Arita Buri Medium</vt:lpstr>
      <vt:lpstr>Source Han Sans KR Normal Bold</vt:lpstr>
      <vt:lpstr>Arial</vt:lpstr>
      <vt:lpstr>Calibri</vt:lpstr>
      <vt:lpstr>Arita Buri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갈색 간단한 기업 세리프 프리젠테이션</dc:title>
  <cp:lastModifiedBy>Suhyeon Lee</cp:lastModifiedBy>
  <cp:revision>2</cp:revision>
  <dcterms:created xsi:type="dcterms:W3CDTF">2006-08-16T00:00:00Z</dcterms:created>
  <dcterms:modified xsi:type="dcterms:W3CDTF">2024-08-15T05:57:02Z</dcterms:modified>
  <dc:identifier>DAGNzDbKL9E</dc:identifier>
</cp:coreProperties>
</file>